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57" r:id="rId19"/>
    <p:sldId id="271" r:id="rId20"/>
    <p:sldId id="272" r:id="rId21"/>
    <p:sldId id="273" r:id="rId22"/>
    <p:sldId id="274" r:id="rId23"/>
    <p:sldId id="275" r:id="rId24"/>
    <p:sldId id="276" r:id="rId25"/>
    <p:sldId id="258" r:id="rId26"/>
    <p:sldId id="277" r:id="rId27"/>
    <p:sldId id="278" r:id="rId28"/>
    <p:sldId id="279" r:id="rId29"/>
    <p:sldId id="280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55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81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357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12/19/2017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07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11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zh-TW" altLang="en-US" dirty="0">
                <a:solidFill>
                  <a:prstClr val="black"/>
                </a:solidFill>
              </a:rPr>
              <a:pPr/>
              <a:t>2017/12/19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8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23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47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73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88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159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735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4059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34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3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12/19/2017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97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89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zh-TW" altLang="en-US" dirty="0">
                <a:solidFill>
                  <a:prstClr val="black"/>
                </a:solidFill>
              </a:rPr>
              <a:pPr/>
              <a:t>2017/12/19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08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08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9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24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3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2655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4364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7647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00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12/19/2017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82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4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zh-TW" altLang="en-US" dirty="0">
                <a:solidFill>
                  <a:prstClr val="black"/>
                </a:solidFill>
              </a:rPr>
              <a:pPr/>
              <a:t>2017/12/19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49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84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04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2866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06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7769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7330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46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64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12/19/2017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04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78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zh-TW" altLang="en-US" dirty="0">
                <a:solidFill>
                  <a:prstClr val="black"/>
                </a:solidFill>
              </a:rPr>
              <a:pPr/>
              <a:t>2017/12/19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79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60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531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23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15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987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7798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90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0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68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13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283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25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D61D0-0F0E-4FE7-B7A8-7331D49527C5}" type="datetimeFigureOut">
              <a:rPr lang="zh-TW" altLang="en-US" smtClean="0"/>
              <a:t>2017/12/19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2954-B7EE-4EF7-9F1A-4CD9881C9F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79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2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4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8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12/19/2017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0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rooms in the  house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95" y="32168"/>
            <a:ext cx="7443405" cy="68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coincidanc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" y="4035943"/>
            <a:ext cx="3831021" cy="28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458787" y="1158003"/>
            <a:ext cx="480689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Parts of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the House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4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9819" y="377123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rgbClr val="0000FF"/>
                </a:solidFill>
              </a:rPr>
              <a:t>faithful</a:t>
            </a:r>
            <a:r>
              <a:rPr lang="zh-TW" altLang="en-US" b="1" dirty="0">
                <a:solidFill>
                  <a:srgbClr val="0000FF"/>
                </a:solidFill>
              </a:rPr>
              <a:t>忠誠的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8207" y="1544121"/>
            <a:ext cx="9925665" cy="3931920"/>
          </a:xfrm>
        </p:spPr>
        <p:txBody>
          <a:bodyPr>
            <a:noAutofit/>
          </a:bodyPr>
          <a:lstStyle/>
          <a:p>
            <a:r>
              <a:rPr lang="en-US" altLang="zh-TW" sz="5400" b="1" dirty="0"/>
              <a:t>firm and not changing in your friendship with or support for a person or an organization, or in your belief in your principles</a:t>
            </a:r>
            <a:endParaRPr lang="zh-TW" altLang="en-US" sz="5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r="13721"/>
          <a:stretch/>
        </p:blipFill>
        <p:spPr>
          <a:xfrm>
            <a:off x="8775291" y="4137826"/>
            <a:ext cx="3097161" cy="25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710437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rgbClr val="0000FF"/>
                </a:solidFill>
              </a:rPr>
              <a:t>diplomat</a:t>
            </a:r>
            <a:r>
              <a:rPr lang="zh-TW" altLang="en-US" b="1" dirty="0">
                <a:solidFill>
                  <a:srgbClr val="0000FF"/>
                </a:solidFill>
              </a:rPr>
              <a:t>外交官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3123" y="2332759"/>
            <a:ext cx="10058400" cy="3931920"/>
          </a:xfrm>
        </p:spPr>
        <p:txBody>
          <a:bodyPr>
            <a:normAutofit/>
          </a:bodyPr>
          <a:lstStyle/>
          <a:p>
            <a:r>
              <a:rPr lang="en-US" altLang="zh-TW" sz="5400" b="1" dirty="0"/>
              <a:t>official whose job is to represent one country in another, and who usually works in an embassy</a:t>
            </a:r>
            <a:endParaRPr lang="zh-TW" altLang="en-US" sz="5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51" y="459715"/>
            <a:ext cx="3626505" cy="235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00FF"/>
                </a:solidFill>
              </a:rPr>
              <a:t>c</a:t>
            </a:r>
            <a:r>
              <a:rPr lang="en-US" altLang="zh-TW" b="1" dirty="0" smtClean="0">
                <a:solidFill>
                  <a:srgbClr val="0000FF"/>
                </a:solidFill>
              </a:rPr>
              <a:t>elebrate</a:t>
            </a:r>
            <a:r>
              <a:rPr lang="zh-TW" altLang="en-US" b="1" dirty="0" smtClean="0">
                <a:solidFill>
                  <a:srgbClr val="0000FF"/>
                </a:solidFill>
              </a:rPr>
              <a:t>慶祝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0103" y="1948865"/>
            <a:ext cx="7870723" cy="3931920"/>
          </a:xfrm>
        </p:spPr>
        <p:txBody>
          <a:bodyPr>
            <a:normAutofit lnSpcReduction="10000"/>
          </a:bodyPr>
          <a:lstStyle/>
          <a:p>
            <a:r>
              <a:rPr lang="en-US" altLang="zh-TW" sz="5400" b="1" dirty="0"/>
              <a:t>to take part in special enjoyable activities in order to show that a particular occasion is important</a:t>
            </a:r>
            <a:endParaRPr lang="zh-TW" altLang="en-US" sz="5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76" y="2241754"/>
            <a:ext cx="3839524" cy="25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00FF"/>
                </a:solidFill>
              </a:rPr>
              <a:t>v</a:t>
            </a:r>
            <a:r>
              <a:rPr lang="en-US" altLang="zh-TW" b="1" dirty="0" smtClean="0">
                <a:solidFill>
                  <a:srgbClr val="0000FF"/>
                </a:solidFill>
              </a:rPr>
              <a:t>iolence</a:t>
            </a:r>
            <a:r>
              <a:rPr lang="zh-TW" altLang="en-US" b="1" dirty="0" smtClean="0">
                <a:solidFill>
                  <a:srgbClr val="0000FF"/>
                </a:solidFill>
              </a:rPr>
              <a:t>暴力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6800" y="2103120"/>
            <a:ext cx="5481484" cy="3931920"/>
          </a:xfrm>
        </p:spPr>
        <p:txBody>
          <a:bodyPr/>
          <a:lstStyle/>
          <a:p>
            <a:r>
              <a:rPr lang="en-US" altLang="zh-TW" dirty="0"/>
              <a:t> </a:t>
            </a:r>
            <a:r>
              <a:rPr lang="en-US" altLang="zh-TW" sz="5400" b="1" dirty="0"/>
              <a:t>actions or words that are intended to hurt people</a:t>
            </a:r>
            <a:endParaRPr lang="zh-TW" altLang="en-US" sz="5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29" y="1896642"/>
            <a:ext cx="5365247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incidance lyric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198"/>
          <a:stretch/>
        </p:blipFill>
        <p:spPr>
          <a:xfrm>
            <a:off x="1311165" y="0"/>
            <a:ext cx="9569670" cy="6842234"/>
          </a:xfrm>
        </p:spPr>
      </p:pic>
    </p:spTree>
    <p:extLst>
      <p:ext uri="{BB962C8B-B14F-4D97-AF65-F5344CB8AC3E}">
        <p14:creationId xmlns:p14="http://schemas.microsoft.com/office/powerpoint/2010/main" val="180906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bath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97" y="1067136"/>
            <a:ext cx="7583260" cy="5543319"/>
          </a:xfrm>
        </p:spPr>
      </p:pic>
      <p:sp>
        <p:nvSpPr>
          <p:cNvPr id="6" name="文字方塊 5"/>
          <p:cNvSpPr txBox="1"/>
          <p:nvPr/>
        </p:nvSpPr>
        <p:spPr>
          <a:xfrm>
            <a:off x="4528458" y="4671463"/>
            <a:ext cx="8001000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2000" b="1" dirty="0">
                <a:solidFill>
                  <a:srgbClr val="FF0000"/>
                </a:solidFill>
              </a:rPr>
              <a:t>bath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bed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26331"/>
            <a:ext cx="8774598" cy="5484124"/>
          </a:xfrm>
        </p:spPr>
      </p:pic>
      <p:sp>
        <p:nvSpPr>
          <p:cNvPr id="6" name="文字方塊 5"/>
          <p:cNvSpPr txBox="1"/>
          <p:nvPr/>
        </p:nvSpPr>
        <p:spPr>
          <a:xfrm>
            <a:off x="5072744" y="4671463"/>
            <a:ext cx="732608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bed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have dinner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97429"/>
            <a:ext cx="8795656" cy="5413026"/>
          </a:xfrm>
        </p:spPr>
      </p:pic>
      <p:sp>
        <p:nvSpPr>
          <p:cNvPr id="6" name="文字方塊 5"/>
          <p:cNvSpPr txBox="1"/>
          <p:nvPr/>
        </p:nvSpPr>
        <p:spPr>
          <a:xfrm>
            <a:off x="2710544" y="4671463"/>
            <a:ext cx="9688286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dining 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100456" y="1728440"/>
            <a:ext cx="424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dinner</a:t>
            </a:r>
          </a:p>
          <a:p>
            <a:pPr defTabSz="457200"/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dining</a:t>
            </a:r>
          </a:p>
          <a:p>
            <a:pPr defTabSz="457200"/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sounds alike</a:t>
            </a:r>
            <a:endParaRPr lang="zh-TW" altLang="en-US" sz="4000" b="1" dirty="0">
              <a:solidFill>
                <a:srgbClr val="66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live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3" y="1093673"/>
            <a:ext cx="7315069" cy="5516781"/>
          </a:xfrm>
        </p:spPr>
      </p:pic>
      <p:sp>
        <p:nvSpPr>
          <p:cNvPr id="6" name="文字方塊 5"/>
          <p:cNvSpPr txBox="1"/>
          <p:nvPr/>
        </p:nvSpPr>
        <p:spPr>
          <a:xfrm>
            <a:off x="3037114" y="4671463"/>
            <a:ext cx="936171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living 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9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cook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122719"/>
            <a:ext cx="7663543" cy="5492206"/>
          </a:xfrm>
        </p:spPr>
      </p:pic>
      <p:sp>
        <p:nvSpPr>
          <p:cNvPr id="6" name="文字方塊 5"/>
          <p:cNvSpPr txBox="1"/>
          <p:nvPr/>
        </p:nvSpPr>
        <p:spPr>
          <a:xfrm>
            <a:off x="5883662" y="4671462"/>
            <a:ext cx="6041572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kitchen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3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99852" y="280219"/>
            <a:ext cx="10058400" cy="1371600"/>
          </a:xfrm>
        </p:spPr>
        <p:txBody>
          <a:bodyPr/>
          <a:lstStyle/>
          <a:p>
            <a:r>
              <a:rPr lang="en-US" altLang="zh-TW" dirty="0" smtClean="0"/>
              <a:t>Let’s check the answers!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6799" y="1651819"/>
            <a:ext cx="4714569" cy="49259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52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1. champion</a:t>
            </a:r>
          </a:p>
          <a:p>
            <a:pPr marL="0" indent="0">
              <a:buNone/>
            </a:pPr>
            <a:r>
              <a:rPr lang="en-US" altLang="zh-TW" sz="52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2. </a:t>
            </a:r>
            <a:r>
              <a:rPr lang="en-US" altLang="zh-TW" sz="52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romance    </a:t>
            </a:r>
            <a:endParaRPr lang="en-US" altLang="zh-TW" sz="5200" b="1" dirty="0" smtClean="0">
              <a:solidFill>
                <a:srgbClr val="0000FF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TW" sz="52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3. tours   </a:t>
            </a:r>
          </a:p>
          <a:p>
            <a:pPr marL="0" indent="0">
              <a:buNone/>
            </a:pPr>
            <a:r>
              <a:rPr lang="en-US" altLang="zh-TW" sz="52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4. boys   </a:t>
            </a:r>
          </a:p>
          <a:p>
            <a:pPr marL="0" indent="0">
              <a:buNone/>
            </a:pPr>
            <a:r>
              <a:rPr lang="en-US" altLang="zh-TW" sz="52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5. girls   </a:t>
            </a:r>
          </a:p>
          <a:p>
            <a:pPr marL="0" indent="0">
              <a:buNone/>
            </a:pPr>
            <a:r>
              <a:rPr lang="en-US" altLang="zh-TW" sz="52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6. where            </a:t>
            </a:r>
            <a:endParaRPr lang="en-US" altLang="zh-TW" sz="52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  <a:p>
            <a:endParaRPr lang="zh-TW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619135" y="1763907"/>
            <a:ext cx="5869857" cy="3931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None/>
            </a:pPr>
            <a:r>
              <a:rPr lang="en-US" altLang="zh-TW" sz="48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7. side by side    </a:t>
            </a:r>
          </a:p>
          <a:p>
            <a:pPr marL="0" indent="0">
              <a:lnSpc>
                <a:spcPct val="90000"/>
              </a:lnSpc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None/>
            </a:pPr>
            <a:r>
              <a:rPr lang="en-US" altLang="zh-TW" sz="48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8. dance     </a:t>
            </a:r>
          </a:p>
          <a:p>
            <a:pPr marL="0" indent="0">
              <a:lnSpc>
                <a:spcPct val="90000"/>
              </a:lnSpc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None/>
            </a:pPr>
            <a:r>
              <a:rPr lang="en-US" altLang="zh-TW" sz="48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9. dance   </a:t>
            </a:r>
          </a:p>
          <a:p>
            <a:pPr marL="0" indent="0">
              <a:lnSpc>
                <a:spcPct val="90000"/>
              </a:lnSpc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None/>
            </a:pPr>
            <a:r>
              <a:rPr lang="en-US" altLang="zh-TW" sz="48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10. dancing   </a:t>
            </a:r>
          </a:p>
          <a:p>
            <a:pPr marL="0" indent="0">
              <a:lnSpc>
                <a:spcPct val="90000"/>
              </a:lnSpc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None/>
            </a:pPr>
            <a:r>
              <a:rPr lang="en-US" altLang="zh-TW" sz="48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11. war     </a:t>
            </a:r>
          </a:p>
          <a:p>
            <a:pPr marL="0" indent="0">
              <a:lnSpc>
                <a:spcPct val="90000"/>
              </a:lnSpc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None/>
            </a:pPr>
            <a:r>
              <a:rPr lang="en-US" altLang="zh-TW" sz="48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12. coinciDANCE</a:t>
            </a:r>
          </a:p>
          <a:p>
            <a:pPr marL="0" indent="0">
              <a:lnSpc>
                <a:spcPct val="90000"/>
              </a:lnSpc>
              <a:buClr>
                <a:prstClr val="black">
                  <a:lumMod val="85000"/>
                  <a:lumOff val="15000"/>
                </a:prstClr>
              </a:buClr>
              <a:buFont typeface="Garamond" pitchFamily="18" charset="0"/>
              <a:buNone/>
            </a:pPr>
            <a:endParaRPr lang="zh-TW" altLang="en-US" sz="48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</a:t>
            </a:r>
            <a:r>
              <a:rPr lang="en-US" altLang="zh-TW" b="1" dirty="0">
                <a:solidFill>
                  <a:srgbClr val="FF0000"/>
                </a:solidFill>
              </a:rPr>
              <a:t>place</a:t>
            </a:r>
            <a:r>
              <a:rPr lang="en-US" altLang="zh-TW" b="1" dirty="0">
                <a:solidFill>
                  <a:schemeClr val="tx1"/>
                </a:solidFill>
              </a:rPr>
              <a:t> where we </a:t>
            </a:r>
            <a:r>
              <a:rPr lang="en-US" altLang="zh-TW" b="1" dirty="0">
                <a:solidFill>
                  <a:srgbClr val="FF0000"/>
                </a:solidFill>
              </a:rPr>
              <a:t>play </a:t>
            </a:r>
            <a:r>
              <a:rPr lang="en-US" altLang="zh-TW" b="1" dirty="0">
                <a:solidFill>
                  <a:schemeClr val="tx1"/>
                </a:solidFill>
              </a:rPr>
              <a:t>and </a:t>
            </a:r>
            <a:r>
              <a:rPr lang="en-US" altLang="zh-TW" b="1" dirty="0">
                <a:solidFill>
                  <a:srgbClr val="FF0000"/>
                </a:solidFill>
              </a:rPr>
              <a:t>plant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371600"/>
            <a:ext cx="8458201" cy="5151768"/>
          </a:xfrm>
        </p:spPr>
      </p:pic>
      <p:sp>
        <p:nvSpPr>
          <p:cNvPr id="6" name="文字方塊 5"/>
          <p:cNvSpPr txBox="1"/>
          <p:nvPr/>
        </p:nvSpPr>
        <p:spPr>
          <a:xfrm>
            <a:off x="8049919" y="4682347"/>
            <a:ext cx="3946138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2000" b="1" dirty="0">
                <a:solidFill>
                  <a:srgbClr val="FF0000"/>
                </a:solidFill>
              </a:rPr>
              <a:t>yard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23816" y="428187"/>
            <a:ext cx="6820668" cy="1325563"/>
          </a:xfrm>
        </p:spPr>
        <p:txBody>
          <a:bodyPr>
            <a:noAutofit/>
          </a:bodyPr>
          <a:lstStyle/>
          <a:p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window</a:t>
            </a:r>
            <a:endParaRPr lang="zh-TW" altLang="en-US" sz="15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window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2" y="1935984"/>
            <a:ext cx="613116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window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39" y="1935984"/>
            <a:ext cx="54411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612930" y="601609"/>
            <a:ext cx="6272049" cy="1325563"/>
          </a:xfrm>
        </p:spPr>
        <p:txBody>
          <a:bodyPr>
            <a:noAutofit/>
          </a:bodyPr>
          <a:lstStyle/>
          <a:p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table</a:t>
            </a:r>
            <a:endParaRPr lang="zh-TW" altLang="en-US" sz="15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tabl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5860"/>
            <a:ext cx="6274676" cy="43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tabl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16" y="2528805"/>
            <a:ext cx="5706388" cy="432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5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71113" y="396656"/>
            <a:ext cx="6820668" cy="1325563"/>
          </a:xfrm>
        </p:spPr>
        <p:txBody>
          <a:bodyPr>
            <a:noAutofit/>
          </a:bodyPr>
          <a:lstStyle/>
          <a:p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chair</a:t>
            </a:r>
            <a:endParaRPr lang="zh-TW" altLang="en-US" sz="15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chairs gif」的圖片搜尋結果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426" y="2065282"/>
            <a:ext cx="7189077" cy="479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「chairs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22" y="2065282"/>
            <a:ext cx="6272109" cy="46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Mr Bean english verbs in action - Mr Bean - Zu spät aufgestanden für den Zahnarz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92845"/>
          </a:xfrm>
        </p:spPr>
      </p:pic>
    </p:spTree>
    <p:extLst>
      <p:ext uri="{BB962C8B-B14F-4D97-AF65-F5344CB8AC3E}">
        <p14:creationId xmlns:p14="http://schemas.microsoft.com/office/powerpoint/2010/main" val="273011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Home Improvements  Mr. Bean Offici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8075"/>
            <a:ext cx="12194961" cy="6706686"/>
          </a:xfrm>
        </p:spPr>
      </p:pic>
    </p:spTree>
    <p:extLst>
      <p:ext uri="{BB962C8B-B14F-4D97-AF65-F5344CB8AC3E}">
        <p14:creationId xmlns:p14="http://schemas.microsoft.com/office/powerpoint/2010/main" val="21448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4349" y="593953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rgbClr val="0000FF"/>
                </a:solidFill>
              </a:rPr>
              <a:t>damsel in </a:t>
            </a:r>
            <a:r>
              <a:rPr lang="en-US" altLang="zh-TW" b="1" dirty="0" smtClean="0">
                <a:solidFill>
                  <a:srgbClr val="0000FF"/>
                </a:solidFill>
              </a:rPr>
              <a:t>distress</a:t>
            </a:r>
            <a:r>
              <a:rPr lang="zh-TW" altLang="en-US" b="1" dirty="0" smtClean="0">
                <a:solidFill>
                  <a:srgbClr val="0000FF"/>
                </a:solidFill>
              </a:rPr>
              <a:t>落難女子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7871" y="2264807"/>
            <a:ext cx="10058400" cy="3931920"/>
          </a:xfrm>
        </p:spPr>
        <p:txBody>
          <a:bodyPr>
            <a:normAutofit/>
          </a:bodyPr>
          <a:lstStyle/>
          <a:p>
            <a:r>
              <a:rPr lang="en-US" altLang="zh-TW" sz="5400" b="1" dirty="0"/>
              <a:t>a young woman who is in trouble and needs a man's help</a:t>
            </a:r>
            <a:endParaRPr lang="zh-TW" altLang="en-US" sz="5400" b="1" dirty="0"/>
          </a:p>
        </p:txBody>
      </p:sp>
      <p:pic>
        <p:nvPicPr>
          <p:cNvPr id="4098" name="Picture 2" descr="「damsels in distress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479" y="3504352"/>
            <a:ext cx="2470521" cy="33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「damsels in distress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14" y="4234915"/>
            <a:ext cx="3649509" cy="262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Idolize</a:t>
            </a:r>
            <a:r>
              <a:rPr lang="zh-TW" altLang="en-US" b="1" dirty="0" smtClean="0">
                <a:solidFill>
                  <a:srgbClr val="0000FF"/>
                </a:solidFill>
              </a:rPr>
              <a:t>偶像化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01329" y="2014194"/>
            <a:ext cx="10058400" cy="3931920"/>
          </a:xfrm>
        </p:spPr>
        <p:txBody>
          <a:bodyPr>
            <a:normAutofit/>
          </a:bodyPr>
          <a:lstStyle/>
          <a:p>
            <a:r>
              <a:rPr lang="en-US" altLang="zh-TW" sz="5400" b="1" dirty="0"/>
              <a:t>to admire and respect someone very much, often too much</a:t>
            </a:r>
            <a:endParaRPr lang="zh-TW" altLang="en-US" sz="5400" b="1" dirty="0"/>
          </a:p>
        </p:txBody>
      </p:sp>
      <p:pic>
        <p:nvPicPr>
          <p:cNvPr id="5122" name="Picture 2" descr="「crazy fans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88" y="3915024"/>
            <a:ext cx="4445921" cy="2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lessons</a:t>
            </a:r>
            <a:r>
              <a:rPr lang="zh-TW" altLang="en-US" b="1" dirty="0" smtClean="0">
                <a:solidFill>
                  <a:srgbClr val="0000FF"/>
                </a:solidFill>
              </a:rPr>
              <a:t>教訓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01329" y="1948865"/>
            <a:ext cx="10058400" cy="3931920"/>
          </a:xfrm>
        </p:spPr>
        <p:txBody>
          <a:bodyPr/>
          <a:lstStyle/>
          <a:p>
            <a:r>
              <a:rPr lang="en-US" altLang="zh-TW" dirty="0"/>
              <a:t> </a:t>
            </a:r>
            <a:r>
              <a:rPr lang="en-US" altLang="zh-TW" sz="5400" b="1" dirty="0"/>
              <a:t>an experience that teaches you how to behave better in a similar situation in the future</a:t>
            </a:r>
            <a:endParaRPr lang="zh-TW" altLang="en-US" sz="5400" b="1" dirty="0"/>
          </a:p>
        </p:txBody>
      </p:sp>
      <p:pic>
        <p:nvPicPr>
          <p:cNvPr id="6146" name="Picture 2" descr="「learn a lesson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601" y="3725761"/>
            <a:ext cx="3132238" cy="31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Amsterdam</a:t>
            </a:r>
            <a:r>
              <a:rPr lang="zh-TW" altLang="en-US" b="1" dirty="0" smtClean="0">
                <a:solidFill>
                  <a:srgbClr val="0000FF"/>
                </a:solidFill>
              </a:rPr>
              <a:t>阿姆斯特丹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9716" y="1881894"/>
            <a:ext cx="11734288" cy="3931920"/>
          </a:xfrm>
        </p:spPr>
        <p:txBody>
          <a:bodyPr>
            <a:normAutofit/>
          </a:bodyPr>
          <a:lstStyle/>
          <a:p>
            <a:r>
              <a:rPr lang="en-US" altLang="zh-TW" sz="5400" b="1" dirty="0"/>
              <a:t>the capital city of the Netherlands, situated in the western part of the country</a:t>
            </a:r>
            <a:endParaRPr lang="zh-TW" altLang="en-US" sz="5400" b="1" dirty="0"/>
          </a:p>
        </p:txBody>
      </p:sp>
      <p:pic>
        <p:nvPicPr>
          <p:cNvPr id="7170" name="Picture 2" descr="「IAmsterdam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37689"/>
            <a:ext cx="5678130" cy="32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8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00FF"/>
                </a:solidFill>
              </a:rPr>
              <a:t>p</a:t>
            </a:r>
            <a:r>
              <a:rPr lang="en-US" altLang="zh-TW" b="1" dirty="0" smtClean="0">
                <a:solidFill>
                  <a:srgbClr val="0000FF"/>
                </a:solidFill>
              </a:rPr>
              <a:t>erchance</a:t>
            </a:r>
            <a:r>
              <a:rPr lang="zh-TW" altLang="en-US" b="1" dirty="0" smtClean="0">
                <a:solidFill>
                  <a:srgbClr val="0000FF"/>
                </a:solidFill>
              </a:rPr>
              <a:t>可能</a:t>
            </a:r>
            <a:r>
              <a:rPr lang="en-US" altLang="zh-TW" b="1" dirty="0" smtClean="0">
                <a:solidFill>
                  <a:srgbClr val="0000FF"/>
                </a:solidFill>
              </a:rPr>
              <a:t>/</a:t>
            </a:r>
            <a:r>
              <a:rPr lang="zh-TW" altLang="en-US" b="1" dirty="0" smtClean="0">
                <a:solidFill>
                  <a:srgbClr val="0000FF"/>
                </a:solidFill>
              </a:rPr>
              <a:t>或許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5400" b="1" dirty="0"/>
              <a:t>by chance; possibly</a:t>
            </a:r>
            <a:endParaRPr lang="zh-TW" altLang="en-US" sz="54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" y="3532306"/>
            <a:ext cx="9424220" cy="25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00FF"/>
                </a:solidFill>
              </a:rPr>
              <a:t>crooked </a:t>
            </a:r>
            <a:r>
              <a:rPr lang="en-US" altLang="zh-TW" b="1" dirty="0" smtClean="0">
                <a:solidFill>
                  <a:srgbClr val="0000FF"/>
                </a:solidFill>
              </a:rPr>
              <a:t>glance</a:t>
            </a:r>
            <a:r>
              <a:rPr lang="zh-TW" altLang="en-US" b="1" dirty="0" smtClean="0">
                <a:solidFill>
                  <a:srgbClr val="0000FF"/>
                </a:solidFill>
              </a:rPr>
              <a:t>不誠懇的一瞥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r>
              <a:rPr lang="en-US" altLang="zh-TW" sz="5400" b="1" dirty="0"/>
              <a:t>dishonest and quick short look</a:t>
            </a:r>
            <a:endParaRPr lang="zh-TW" altLang="en-US" sz="5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98" y="3111910"/>
            <a:ext cx="5099126" cy="339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8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Stance </a:t>
            </a:r>
            <a:r>
              <a:rPr lang="zh-TW" altLang="en-US" b="1" dirty="0" smtClean="0">
                <a:solidFill>
                  <a:srgbClr val="0000FF"/>
                </a:solidFill>
              </a:rPr>
              <a:t>姿勢</a:t>
            </a:r>
            <a:r>
              <a:rPr lang="en-US" altLang="zh-TW" b="1" dirty="0" smtClean="0">
                <a:solidFill>
                  <a:srgbClr val="0000FF"/>
                </a:solidFill>
              </a:rPr>
              <a:t>/</a:t>
            </a:r>
            <a:r>
              <a:rPr lang="zh-TW" altLang="en-US" b="1" dirty="0" smtClean="0">
                <a:solidFill>
                  <a:srgbClr val="0000FF"/>
                </a:solidFill>
              </a:rPr>
              <a:t>位置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8710" y="1919369"/>
            <a:ext cx="11665974" cy="3931920"/>
          </a:xfrm>
        </p:spPr>
        <p:txBody>
          <a:bodyPr/>
          <a:lstStyle/>
          <a:p>
            <a:r>
              <a:rPr lang="en-US" altLang="zh-TW" dirty="0"/>
              <a:t> </a:t>
            </a:r>
            <a:r>
              <a:rPr lang="en-US" altLang="zh-TW" sz="5400" b="1" dirty="0"/>
              <a:t>a </a:t>
            </a:r>
            <a:r>
              <a:rPr lang="en-US" altLang="zh-TW" sz="5400" b="1" dirty="0" smtClean="0"/>
              <a:t>pose / position</a:t>
            </a:r>
            <a:endParaRPr lang="zh-TW" altLang="en-US" sz="5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57" y="642594"/>
            <a:ext cx="4157423" cy="5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1_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2_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5.xml><?xml version="1.0" encoding="utf-8"?>
<a:theme xmlns:a="http://schemas.openxmlformats.org/drawingml/2006/main" name="3_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272</Words>
  <Application>Microsoft Office PowerPoint</Application>
  <PresentationFormat>寬螢幕</PresentationFormat>
  <Paragraphs>55</Paragraphs>
  <Slides>25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25</vt:i4>
      </vt:variant>
    </vt:vector>
  </HeadingPairs>
  <TitlesOfParts>
    <vt:vector size="38" baseType="lpstr">
      <vt:lpstr>新細明體</vt:lpstr>
      <vt:lpstr>Arial</vt:lpstr>
      <vt:lpstr>Arial Rounded MT Bold</vt:lpstr>
      <vt:lpstr>Calibri</vt:lpstr>
      <vt:lpstr>Calibri Light</vt:lpstr>
      <vt:lpstr>Century Gothic</vt:lpstr>
      <vt:lpstr>Comic Sans MS</vt:lpstr>
      <vt:lpstr>Garamond</vt:lpstr>
      <vt:lpstr>Office 佈景主題</vt:lpstr>
      <vt:lpstr>肥皂</vt:lpstr>
      <vt:lpstr>1_肥皂</vt:lpstr>
      <vt:lpstr>2_肥皂</vt:lpstr>
      <vt:lpstr>3_肥皂</vt:lpstr>
      <vt:lpstr>PowerPoint 簡報</vt:lpstr>
      <vt:lpstr>Let’s check the answers!</vt:lpstr>
      <vt:lpstr>damsel in distress落難女子</vt:lpstr>
      <vt:lpstr>Idolize偶像化</vt:lpstr>
      <vt:lpstr>lessons教訓</vt:lpstr>
      <vt:lpstr>Amsterdam阿姆斯特丹</vt:lpstr>
      <vt:lpstr>perchance可能/或許</vt:lpstr>
      <vt:lpstr>crooked glance不誠懇的一瞥</vt:lpstr>
      <vt:lpstr>Stance 姿勢/位置</vt:lpstr>
      <vt:lpstr>faithful忠誠的</vt:lpstr>
      <vt:lpstr>diplomat外交官</vt:lpstr>
      <vt:lpstr>celebrate慶祝</vt:lpstr>
      <vt:lpstr>violence暴力</vt:lpstr>
      <vt:lpstr>PowerPoint 簡報</vt:lpstr>
      <vt:lpstr>a room with a bath</vt:lpstr>
      <vt:lpstr>a room with a bed</vt:lpstr>
      <vt:lpstr>a room where we can have dinner</vt:lpstr>
      <vt:lpstr>a room where we can live</vt:lpstr>
      <vt:lpstr>a room where we can cook</vt:lpstr>
      <vt:lpstr>a place where we play and plant</vt:lpstr>
      <vt:lpstr>window</vt:lpstr>
      <vt:lpstr>table</vt:lpstr>
      <vt:lpstr>chair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2017-12-15T06:20:09Z</dcterms:created>
  <dcterms:modified xsi:type="dcterms:W3CDTF">2017-12-19T06:53:59Z</dcterms:modified>
</cp:coreProperties>
</file>